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</p:sldMasterIdLst>
  <p:notesMasterIdLst>
    <p:notesMasterId r:id="rId11"/>
  </p:notesMasterIdLst>
  <p:handoutMasterIdLst>
    <p:handoutMasterId r:id="rId12"/>
  </p:handoutMasterIdLst>
  <p:sldIdLst>
    <p:sldId id="282" r:id="rId5"/>
    <p:sldId id="257" r:id="rId6"/>
    <p:sldId id="287" r:id="rId7"/>
    <p:sldId id="288" r:id="rId8"/>
    <p:sldId id="259" r:id="rId9"/>
    <p:sldId id="27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5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6DC07A-B4E1-45DD-B00C-9C78C03198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0C02FE-63C1-4266-A506-775B0FB59D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FDEFA-47C9-4AD6-A4B9-62F4B42DD8F8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E676D2-2462-4F5B-BCC8-EA576046C4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81C-E28B-49FA-8761-02AD02D0B7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26910-A404-41AA-82FF-1890B2969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03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04B02-4551-4997-8BE2-2C4D82192DDE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E79B0-2AFF-45A8-AC79-56245A1EE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63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+Subhead+Conten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F4AAD713-3567-4778-88B8-F0B70D8BA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DA69B7-5AA9-479D-B330-62A094D00A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594" y="262737"/>
            <a:ext cx="11145758" cy="47624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1-LINE HEADING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3D8EF8-0600-457A-85E0-0699FF623408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73BF851-C89C-4C64-971A-BBE08555DA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049" y="699944"/>
            <a:ext cx="11145757" cy="4762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2A63A451-B34A-4CD4-B83A-F0A52A112A10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81F3CA8-EBA4-46D7-8C98-CB1434CF5D94}"/>
              </a:ext>
            </a:extLst>
          </p:cNvPr>
          <p:cNvCxnSpPr/>
          <p:nvPr/>
        </p:nvCxnSpPr>
        <p:spPr>
          <a:xfrm>
            <a:off x="0" y="1292108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58BF145-8DC8-45A8-8804-916516A7F3DB}"/>
              </a:ext>
            </a:extLst>
          </p:cNvPr>
          <p:cNvCxnSpPr/>
          <p:nvPr userDrawn="1"/>
        </p:nvCxnSpPr>
        <p:spPr>
          <a:xfrm>
            <a:off x="0" y="1292108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AF70079-E83D-4610-8801-169536D7CC0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593" y="2133685"/>
            <a:ext cx="11146303" cy="1661993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b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228600" indent="-2286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lvl2pPr>
            <a:lvl3pPr marL="574675" indent="-285750">
              <a:lnSpc>
                <a:spcPct val="100000"/>
              </a:lnSpc>
              <a:spcBef>
                <a:spcPts val="600"/>
              </a:spcBef>
              <a:buFont typeface="Segoe UI" panose="020B0502040204020203" pitchFamily="34" charset="0"/>
              <a:buChar char="–"/>
              <a:defRPr/>
            </a:lvl3pPr>
            <a:lvl4pPr marL="803275" indent="-2286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lvl4pPr>
            <a:lvl5pPr marL="1031875" indent="-228600">
              <a:lnSpc>
                <a:spcPct val="100000"/>
              </a:lnSpc>
              <a:spcBef>
                <a:spcPts val="600"/>
              </a:spcBef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B6E9D253-8E25-44DD-AC0B-D6DE71B86E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0049" y="1621811"/>
            <a:ext cx="11146303" cy="46166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accent5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231775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 marL="455613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 marL="739775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 marL="969963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</p:spTree>
    <p:extLst>
      <p:ext uri="{BB962C8B-B14F-4D97-AF65-F5344CB8AC3E}">
        <p14:creationId xmlns:p14="http://schemas.microsoft.com/office/powerpoint/2010/main" val="4136307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forest of trees&#10;&#10;Description automatically generated with medium confidence">
            <a:extLst>
              <a:ext uri="{FF2B5EF4-FFF2-40B4-BE49-F238E27FC236}">
                <a16:creationId xmlns:a16="http://schemas.microsoft.com/office/drawing/2014/main" id="{AD676225-74FA-47A8-98BE-173B69462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5" b="22175"/>
          <a:stretch/>
        </p:blipFill>
        <p:spPr>
          <a:xfrm>
            <a:off x="0" y="1717903"/>
            <a:ext cx="12192000" cy="51400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C7EF57-4EE5-4CB4-977F-DFC643581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393" y="353926"/>
            <a:ext cx="11578046" cy="535531"/>
          </a:xfrm>
        </p:spPr>
        <p:txBody>
          <a:bodyPr anchor="t">
            <a:sp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41DDB-EB9D-4A61-897E-9CFFEF6E35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2393" y="839733"/>
            <a:ext cx="9144000" cy="461665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 OR Name  |  Title  |  Date</a:t>
            </a:r>
          </a:p>
        </p:txBody>
      </p: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9B927FA7-50A6-4AE8-8F24-1023FFAEDF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394" y="5899007"/>
            <a:ext cx="800562" cy="69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62323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forest of trees&#10;&#10;Description automatically generated with low confidence">
            <a:extLst>
              <a:ext uri="{FF2B5EF4-FFF2-40B4-BE49-F238E27FC236}">
                <a16:creationId xmlns:a16="http://schemas.microsoft.com/office/drawing/2014/main" id="{45A200D1-AA70-4C4F-BE02-0D0B27AC39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88" b="19948"/>
          <a:stretch/>
        </p:blipFill>
        <p:spPr>
          <a:xfrm>
            <a:off x="0" y="1717903"/>
            <a:ext cx="12192000" cy="51400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C7EF57-4EE5-4CB4-977F-DFC643581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393" y="353926"/>
            <a:ext cx="11578046" cy="535531"/>
          </a:xfrm>
        </p:spPr>
        <p:txBody>
          <a:bodyPr anchor="t">
            <a:sp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41DDB-EB9D-4A61-897E-9CFFEF6E35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2393" y="839733"/>
            <a:ext cx="9144000" cy="461665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 OR Name  |  Title  |  Date</a:t>
            </a:r>
          </a:p>
        </p:txBody>
      </p: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9B927FA7-50A6-4AE8-8F24-1023FFAEDF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394" y="5899007"/>
            <a:ext cx="800562" cy="69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10837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onifer, plant, tree&#10;&#10;Description automatically generated">
            <a:extLst>
              <a:ext uri="{FF2B5EF4-FFF2-40B4-BE49-F238E27FC236}">
                <a16:creationId xmlns:a16="http://schemas.microsoft.com/office/drawing/2014/main" id="{D6D51533-CF4C-425A-8E0B-9F4CA0E230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6" b="26257"/>
          <a:stretch/>
        </p:blipFill>
        <p:spPr>
          <a:xfrm>
            <a:off x="0" y="1717903"/>
            <a:ext cx="12192000" cy="5140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C7EF57-4EE5-4CB4-977F-DFC643581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393" y="353926"/>
            <a:ext cx="11578046" cy="535531"/>
          </a:xfrm>
        </p:spPr>
        <p:txBody>
          <a:bodyPr anchor="t">
            <a:sp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41DDB-EB9D-4A61-897E-9CFFEF6E35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2393" y="839733"/>
            <a:ext cx="9144000" cy="461665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 OR Name  |  Title  |  Date</a:t>
            </a:r>
          </a:p>
        </p:txBody>
      </p: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9B927FA7-50A6-4AE8-8F24-1023FFAEDF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394" y="5899007"/>
            <a:ext cx="800562" cy="69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43175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-up of a pine tree&#10;&#10;Description automatically generated with medium confidence">
            <a:extLst>
              <a:ext uri="{FF2B5EF4-FFF2-40B4-BE49-F238E27FC236}">
                <a16:creationId xmlns:a16="http://schemas.microsoft.com/office/drawing/2014/main" id="{EEBE51FB-91E4-44A2-A67A-6EFC7F9540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4" b="28796"/>
          <a:stretch/>
        </p:blipFill>
        <p:spPr>
          <a:xfrm>
            <a:off x="0" y="1717903"/>
            <a:ext cx="12192000" cy="5140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C7EF57-4EE5-4CB4-977F-DFC643581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393" y="353926"/>
            <a:ext cx="11578046" cy="535531"/>
          </a:xfrm>
        </p:spPr>
        <p:txBody>
          <a:bodyPr anchor="t">
            <a:sp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41DDB-EB9D-4A61-897E-9CFFEF6E35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2393" y="839733"/>
            <a:ext cx="9144000" cy="461665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 OR Name  |  Title  |  Date</a:t>
            </a:r>
          </a:p>
        </p:txBody>
      </p: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9B927FA7-50A6-4AE8-8F24-1023FFAEDF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394" y="5899007"/>
            <a:ext cx="800562" cy="69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262923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-horizontal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5B641F-43F5-4A03-B36E-B94A340D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209" b="7302"/>
          <a:stretch/>
        </p:blipFill>
        <p:spPr>
          <a:xfrm>
            <a:off x="0" y="16377"/>
            <a:ext cx="12192000" cy="263672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B19FD2-9F40-4273-97C7-F96555CF27C0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Shape&#10;&#10;Description automatically generated">
            <a:extLst>
              <a:ext uri="{FF2B5EF4-FFF2-40B4-BE49-F238E27FC236}">
                <a16:creationId xmlns:a16="http://schemas.microsoft.com/office/drawing/2014/main" id="{20557A7D-C448-4A46-8D73-FAD0635BD6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4427664C-84E0-4192-990F-9E7D4AFCBDF8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CFAF18-FF5B-4728-B419-2CF0E0CDBD5D}"/>
              </a:ext>
            </a:extLst>
          </p:cNvPr>
          <p:cNvSpPr/>
          <p:nvPr/>
        </p:nvSpPr>
        <p:spPr>
          <a:xfrm>
            <a:off x="-1" y="2653103"/>
            <a:ext cx="12192001" cy="15874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A3F9948-9237-4F9B-B918-852323C22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004589"/>
            <a:ext cx="10515600" cy="555040"/>
          </a:xfrm>
        </p:spPr>
        <p:txBody>
          <a:bodyPr anchor="t"/>
          <a:lstStyle>
            <a:lvl1pPr algn="ctr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SECTION HEADING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666AFF65-CB6D-4065-9179-BFDB967958E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572852"/>
            <a:ext cx="10515600" cy="424732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</p:spTree>
    <p:extLst>
      <p:ext uri="{BB962C8B-B14F-4D97-AF65-F5344CB8AC3E}">
        <p14:creationId xmlns:p14="http://schemas.microsoft.com/office/powerpoint/2010/main" val="256856083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-horizontal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oking up at tall trees&#10;&#10;Description automatically generated with low confidence">
            <a:extLst>
              <a:ext uri="{FF2B5EF4-FFF2-40B4-BE49-F238E27FC236}">
                <a16:creationId xmlns:a16="http://schemas.microsoft.com/office/drawing/2014/main" id="{D979FE13-BCFB-4C41-9BB1-C9EDB59BA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7" b="41969"/>
          <a:stretch/>
        </p:blipFill>
        <p:spPr>
          <a:xfrm>
            <a:off x="-6350" y="0"/>
            <a:ext cx="12198350" cy="265310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B19FD2-9F40-4273-97C7-F96555CF27C0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684969B-5B99-4C0D-92FA-FAFA265416DD}"/>
              </a:ext>
            </a:extLst>
          </p:cNvPr>
          <p:cNvSpPr/>
          <p:nvPr/>
        </p:nvSpPr>
        <p:spPr>
          <a:xfrm>
            <a:off x="-1" y="2653103"/>
            <a:ext cx="12192001" cy="15874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B471E92-7C00-43A6-B768-F4122D169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004589"/>
            <a:ext cx="10515600" cy="555040"/>
          </a:xfrm>
        </p:spPr>
        <p:txBody>
          <a:bodyPr anchor="t"/>
          <a:lstStyle>
            <a:lvl1pPr algn="ctr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SECTION HEADING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F73DBEA-E5D2-4A96-8D85-2622DBA8A2C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572852"/>
            <a:ext cx="10515600" cy="424732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4" name="Picture 13" descr="Shape&#10;&#10;Description automatically generated">
            <a:extLst>
              <a:ext uri="{FF2B5EF4-FFF2-40B4-BE49-F238E27FC236}">
                <a16:creationId xmlns:a16="http://schemas.microsoft.com/office/drawing/2014/main" id="{ECD18C64-AE86-4EB9-9D4A-0C9C36114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1DB6FD11-F70A-461A-82B0-8A4354D88170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075DD-F7BE-4679-BCF8-5975A29EA2DB}"/>
              </a:ext>
            </a:extLst>
          </p:cNvPr>
          <p:cNvSpPr/>
          <p:nvPr userDrawn="1"/>
        </p:nvSpPr>
        <p:spPr>
          <a:xfrm>
            <a:off x="-1" y="2653103"/>
            <a:ext cx="12192001" cy="15874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17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-horizontal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ree, outdoor, mountain, nature&#10;&#10;Description automatically generated">
            <a:extLst>
              <a:ext uri="{FF2B5EF4-FFF2-40B4-BE49-F238E27FC236}">
                <a16:creationId xmlns:a16="http://schemas.microsoft.com/office/drawing/2014/main" id="{BD2EF19A-4232-47D9-8561-1877F96EC8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9" b="55879"/>
          <a:stretch/>
        </p:blipFill>
        <p:spPr>
          <a:xfrm>
            <a:off x="0" y="-1"/>
            <a:ext cx="12192000" cy="265310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B19FD2-9F40-4273-97C7-F96555CF27C0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684969B-5B99-4C0D-92FA-FAFA265416DD}"/>
              </a:ext>
            </a:extLst>
          </p:cNvPr>
          <p:cNvSpPr/>
          <p:nvPr/>
        </p:nvSpPr>
        <p:spPr>
          <a:xfrm>
            <a:off x="-1" y="2653103"/>
            <a:ext cx="12192001" cy="15874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B471E92-7C00-43A6-B768-F4122D169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004589"/>
            <a:ext cx="10515600" cy="555040"/>
          </a:xfrm>
        </p:spPr>
        <p:txBody>
          <a:bodyPr anchor="t"/>
          <a:lstStyle>
            <a:lvl1pPr algn="ctr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SECTION HEADING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F73DBEA-E5D2-4A96-8D85-2622DBA8A2C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572852"/>
            <a:ext cx="10515600" cy="424732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3170CA08-CCB9-4DF1-A64A-BCB6C4BA2D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2FD322E5-F448-4497-AA29-B3725B469092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1343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-horizontal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, wooden, container&#10;&#10;Description automatically generated">
            <a:extLst>
              <a:ext uri="{FF2B5EF4-FFF2-40B4-BE49-F238E27FC236}">
                <a16:creationId xmlns:a16="http://schemas.microsoft.com/office/drawing/2014/main" id="{2DA57A23-CEBB-4CB5-B472-355C7DEA54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8" b="48753"/>
          <a:stretch/>
        </p:blipFill>
        <p:spPr>
          <a:xfrm>
            <a:off x="0" y="0"/>
            <a:ext cx="12192000" cy="281184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B19FD2-9F40-4273-97C7-F96555CF27C0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4C2ECF74-F87A-45AB-A8BE-EBB90710CD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9F3A95DD-7CAF-40B9-BB20-9846758B0C49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62FE4EE-F5E0-4DB2-8235-55C5ACEEE3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004589"/>
            <a:ext cx="10515600" cy="555040"/>
          </a:xfrm>
        </p:spPr>
        <p:txBody>
          <a:bodyPr anchor="t"/>
          <a:lstStyle>
            <a:lvl1pPr algn="ctr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SECTION HEADING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6E1A2C8-57CF-40ED-A2C9-9464877545C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572852"/>
            <a:ext cx="10515600" cy="424732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CA2E592-7116-4225-A676-B0421FFD1230}"/>
              </a:ext>
            </a:extLst>
          </p:cNvPr>
          <p:cNvSpPr/>
          <p:nvPr/>
        </p:nvSpPr>
        <p:spPr>
          <a:xfrm>
            <a:off x="-1" y="2653103"/>
            <a:ext cx="12192001" cy="15874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30920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-vertical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ree, plant, conifer&#10;&#10;Description automatically generated">
            <a:extLst>
              <a:ext uri="{FF2B5EF4-FFF2-40B4-BE49-F238E27FC236}">
                <a16:creationId xmlns:a16="http://schemas.microsoft.com/office/drawing/2014/main" id="{80CCFE2A-6355-4F2C-A914-F330EAD8FE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72" r="7220"/>
          <a:stretch/>
        </p:blipFill>
        <p:spPr>
          <a:xfrm flipH="1">
            <a:off x="0" y="0"/>
            <a:ext cx="582323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9172F6-6060-4C4C-A2F8-D0D7920740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2633" y="735040"/>
            <a:ext cx="5251450" cy="2551720"/>
          </a:xfrm>
        </p:spPr>
        <p:txBody>
          <a:bodyPr anchor="b"/>
          <a:lstStyle>
            <a:lvl1pPr algn="l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SECTION 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D3AC7-A211-4166-B3B3-711B9B7F31E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42633" y="3346322"/>
            <a:ext cx="5251450" cy="424732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B19FD2-9F40-4273-97C7-F96555CF27C0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AD8C77DA-B021-46B1-B900-F1CFB8F23C44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id="{6BFE5FF9-5EA9-4036-A3B0-89F7167BE2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72202"/>
      </p:ext>
    </p:extLst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-vertical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A744C71-F895-4569-9528-1FD39CF04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1" r="21491"/>
          <a:stretch/>
        </p:blipFill>
        <p:spPr>
          <a:xfrm>
            <a:off x="0" y="0"/>
            <a:ext cx="5872477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327548-E19C-4CB2-80D2-2ADC912D4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2633" y="735040"/>
            <a:ext cx="5251450" cy="2551720"/>
          </a:xfrm>
        </p:spPr>
        <p:txBody>
          <a:bodyPr anchor="b"/>
          <a:lstStyle>
            <a:lvl1pPr algn="l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QUESTIONS?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39B0ABB-27E0-4029-87FC-053828EB937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42633" y="3346322"/>
            <a:ext cx="5251450" cy="369332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Madelaine.kennedy@weyerhaeuser.com</a:t>
            </a:r>
          </a:p>
        </p:txBody>
      </p:sp>
    </p:spTree>
    <p:extLst>
      <p:ext uri="{BB962C8B-B14F-4D97-AF65-F5344CB8AC3E}">
        <p14:creationId xmlns:p14="http://schemas.microsoft.com/office/powerpoint/2010/main" val="1228639855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+Subhead+Content+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A69B7-5AA9-479D-B330-62A094D00A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594" y="256209"/>
            <a:ext cx="11145758" cy="47624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1-LINE 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B693-5970-4399-AB58-06B24658570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593" y="2133685"/>
            <a:ext cx="11146303" cy="1661993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b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228600" indent="-2286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lvl2pPr>
            <a:lvl3pPr marL="574675" indent="-285750">
              <a:lnSpc>
                <a:spcPct val="100000"/>
              </a:lnSpc>
              <a:spcBef>
                <a:spcPts val="600"/>
              </a:spcBef>
              <a:buFont typeface="Segoe UI" panose="020B0502040204020203" pitchFamily="34" charset="0"/>
              <a:buChar char="–"/>
              <a:defRPr/>
            </a:lvl3pPr>
            <a:lvl4pPr marL="803275" indent="-2286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lvl4pPr>
            <a:lvl5pPr marL="1031875" indent="-228600">
              <a:lnSpc>
                <a:spcPct val="100000"/>
              </a:lnSpc>
              <a:spcBef>
                <a:spcPts val="600"/>
              </a:spcBef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73BF851-C89C-4C64-971A-BBE08555DA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049" y="693416"/>
            <a:ext cx="11145757" cy="4762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3F4CE67-DE22-4B28-A852-7D300EE3A9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0049" y="1621811"/>
            <a:ext cx="11146303" cy="46166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accent5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231775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 marL="455613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 marL="739775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 marL="969963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C37D31-5D1E-42AE-A4DF-7E92D6CC1C99}"/>
              </a:ext>
            </a:extLst>
          </p:cNvPr>
          <p:cNvCxnSpPr/>
          <p:nvPr/>
        </p:nvCxnSpPr>
        <p:spPr>
          <a:xfrm>
            <a:off x="0" y="1285577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BA6BB7-D9BC-41DF-A2AA-44BFCCD6A5B1}"/>
              </a:ext>
            </a:extLst>
          </p:cNvPr>
          <p:cNvCxnSpPr/>
          <p:nvPr userDrawn="1"/>
        </p:nvCxnSpPr>
        <p:spPr>
          <a:xfrm>
            <a:off x="0" y="1285577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651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-vertical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ree, outdoor, plant, gum tree&#10;&#10;Description automatically generated">
            <a:extLst>
              <a:ext uri="{FF2B5EF4-FFF2-40B4-BE49-F238E27FC236}">
                <a16:creationId xmlns:a16="http://schemas.microsoft.com/office/drawing/2014/main" id="{AB9CC41A-B999-43EB-8B58-BB77264165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8" r="25606"/>
          <a:stretch/>
        </p:blipFill>
        <p:spPr>
          <a:xfrm>
            <a:off x="-1" y="0"/>
            <a:ext cx="5872477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B19FD2-9F40-4273-97C7-F96555CF27C0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AD8C77DA-B021-46B1-B900-F1CFB8F23C44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327548-E19C-4CB2-80D2-2ADC912D4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2633" y="735040"/>
            <a:ext cx="5251450" cy="2551720"/>
          </a:xfrm>
        </p:spPr>
        <p:txBody>
          <a:bodyPr anchor="b"/>
          <a:lstStyle>
            <a:lvl1pPr algn="l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SECTION HEADING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39B0ABB-27E0-4029-87FC-053828EB937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42633" y="3346322"/>
            <a:ext cx="5251450" cy="424732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ED923C8D-C914-4D48-8E9D-8C9AE8B793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01397"/>
      </p:ext>
    </p:extLst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-vertical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&#10;&#10;Description automatically generated">
            <a:extLst>
              <a:ext uri="{FF2B5EF4-FFF2-40B4-BE49-F238E27FC236}">
                <a16:creationId xmlns:a16="http://schemas.microsoft.com/office/drawing/2014/main" id="{AA58293E-ED3F-4F73-968B-E9987B0D48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9" r="23346"/>
          <a:stretch/>
        </p:blipFill>
        <p:spPr>
          <a:xfrm>
            <a:off x="-1" y="0"/>
            <a:ext cx="5827552" cy="685851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B19FD2-9F40-4273-97C7-F96555CF27C0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AD8C77DA-B021-46B1-B900-F1CFB8F23C44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2498DE4-25BE-4653-A8D2-A6C5A0EADC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2633" y="735040"/>
            <a:ext cx="5251450" cy="2551720"/>
          </a:xfrm>
        </p:spPr>
        <p:txBody>
          <a:bodyPr anchor="b"/>
          <a:lstStyle>
            <a:lvl1pPr algn="l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SECTION HEADING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CAE9014-F8DD-4B5D-957B-BC0BD34C64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42633" y="3346322"/>
            <a:ext cx="5251450" cy="424732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4F8A97DE-2C3B-4FF3-A8AC-099C507BF8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55537"/>
      </p:ext>
    </p:extLst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-vertical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43AE06C-60EE-467F-8E09-864DB8072A13}"/>
              </a:ext>
            </a:extLst>
          </p:cNvPr>
          <p:cNvGrpSpPr/>
          <p:nvPr/>
        </p:nvGrpSpPr>
        <p:grpSpPr>
          <a:xfrm>
            <a:off x="0" y="0"/>
            <a:ext cx="5823235" cy="6863410"/>
            <a:chOff x="444093" y="11835"/>
            <a:chExt cx="4509118" cy="531456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CF96904-1368-4004-92C7-E54DEF202F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84" t="1544" r="1430" b="26908"/>
            <a:stretch/>
          </p:blipFill>
          <p:spPr>
            <a:xfrm>
              <a:off x="444093" y="11835"/>
              <a:ext cx="2126828" cy="200025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25C0499-98A5-4560-AFFD-80D6975166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30" t="160" r="29642"/>
            <a:stretch/>
          </p:blipFill>
          <p:spPr>
            <a:xfrm>
              <a:off x="2587031" y="11835"/>
              <a:ext cx="2366180" cy="2894009"/>
            </a:xfrm>
            <a:prstGeom prst="rect">
              <a:avLst/>
            </a:prstGeom>
          </p:spPr>
        </p:pic>
        <p:pic>
          <p:nvPicPr>
            <p:cNvPr id="17" name="Picture 16" descr="A close up of a fence&#10;&#10;Description automatically generated">
              <a:extLst>
                <a:ext uri="{FF2B5EF4-FFF2-40B4-BE49-F238E27FC236}">
                  <a16:creationId xmlns:a16="http://schemas.microsoft.com/office/drawing/2014/main" id="{B7CCCCF2-A139-4BEC-B904-F17361BDCA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39" r="31418" b="6098"/>
            <a:stretch/>
          </p:blipFill>
          <p:spPr>
            <a:xfrm>
              <a:off x="444093" y="2027826"/>
              <a:ext cx="2126829" cy="3298570"/>
            </a:xfrm>
            <a:prstGeom prst="rect">
              <a:avLst/>
            </a:prstGeom>
            <a:ln w="28575">
              <a:noFill/>
              <a:miter lim="800000"/>
            </a:ln>
          </p:spPr>
        </p:pic>
        <p:pic>
          <p:nvPicPr>
            <p:cNvPr id="18" name="Picture 17" descr="A large truck parked on the side of a road&#10;&#10;Description automatically generated">
              <a:extLst>
                <a:ext uri="{FF2B5EF4-FFF2-40B4-BE49-F238E27FC236}">
                  <a16:creationId xmlns:a16="http://schemas.microsoft.com/office/drawing/2014/main" id="{0D6D427C-045C-4950-B13F-7001CBE187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9" r="24022"/>
            <a:stretch/>
          </p:blipFill>
          <p:spPr>
            <a:xfrm>
              <a:off x="2587031" y="2928861"/>
              <a:ext cx="2366180" cy="2397535"/>
            </a:xfrm>
            <a:prstGeom prst="rect">
              <a:avLst/>
            </a:prstGeom>
          </p:spPr>
        </p:pic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B19FD2-9F40-4273-97C7-F96555CF27C0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AD8C77DA-B021-46B1-B900-F1CFB8F23C44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327548-E19C-4CB2-80D2-2ADC912D4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2633" y="735040"/>
            <a:ext cx="5251450" cy="2551720"/>
          </a:xfrm>
        </p:spPr>
        <p:txBody>
          <a:bodyPr anchor="b"/>
          <a:lstStyle>
            <a:lvl1pPr algn="l">
              <a:defRPr sz="2800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SECTION HEADING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39B0ABB-27E0-4029-87FC-053828EB937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42633" y="3346322"/>
            <a:ext cx="5251450" cy="424732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4" name="Picture 13" descr="Shape&#10;&#10;Description automatically generated">
            <a:extLst>
              <a:ext uri="{FF2B5EF4-FFF2-40B4-BE49-F238E27FC236}">
                <a16:creationId xmlns:a16="http://schemas.microsoft.com/office/drawing/2014/main" id="{9232EE10-4463-4BC7-A6A5-97FFD26A60F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15481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+Subhead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A69B7-5AA9-479D-B330-62A094D00A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594" y="262740"/>
            <a:ext cx="11145758" cy="47624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1-LINE HEADING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3D8EF8-0600-457A-85E0-0699FF623408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73BF851-C89C-4C64-971A-BBE08555DA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049" y="699947"/>
            <a:ext cx="11145757" cy="4762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2D60B1BC-779F-418F-B955-C42534F3D91E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60CE371-BA38-41B8-9B36-C788F374475D}"/>
              </a:ext>
            </a:extLst>
          </p:cNvPr>
          <p:cNvCxnSpPr/>
          <p:nvPr/>
        </p:nvCxnSpPr>
        <p:spPr>
          <a:xfrm>
            <a:off x="0" y="1292108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439AB1FC-624F-466A-A4D6-DDC62411DF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3C2ADB-889D-432C-A709-B46B99E3D648}"/>
              </a:ext>
            </a:extLst>
          </p:cNvPr>
          <p:cNvCxnSpPr/>
          <p:nvPr userDrawn="1"/>
        </p:nvCxnSpPr>
        <p:spPr>
          <a:xfrm>
            <a:off x="0" y="1292108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28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+Subhead+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A69B7-5AA9-479D-B330-62A094D00A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594" y="256209"/>
            <a:ext cx="11145758" cy="47624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1-LINE HEADING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73BF851-C89C-4C64-971A-BBE08555DA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049" y="693416"/>
            <a:ext cx="11145757" cy="4762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A63F413-0CE2-4B09-9A15-91FE61864080}"/>
              </a:ext>
            </a:extLst>
          </p:cNvPr>
          <p:cNvCxnSpPr/>
          <p:nvPr/>
        </p:nvCxnSpPr>
        <p:spPr>
          <a:xfrm>
            <a:off x="0" y="1292108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027759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+Conten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4E56-C202-4FAE-9321-3E46393F7A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594" y="447922"/>
            <a:ext cx="10515600" cy="646331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1-LINE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481E51-2574-4337-9F42-65C28CF40719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B3CCF679-3781-4323-8997-172AA6CDA16C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3153158-9776-4345-B162-BA9D304AA5ED}"/>
              </a:ext>
            </a:extLst>
          </p:cNvPr>
          <p:cNvCxnSpPr/>
          <p:nvPr/>
        </p:nvCxnSpPr>
        <p:spPr>
          <a:xfrm>
            <a:off x="0" y="1292108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A15B601F-C9C2-491E-8834-607954B0A5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277360-2FDA-4E41-B54E-26ED84456800}"/>
              </a:ext>
            </a:extLst>
          </p:cNvPr>
          <p:cNvCxnSpPr/>
          <p:nvPr userDrawn="1"/>
        </p:nvCxnSpPr>
        <p:spPr>
          <a:xfrm>
            <a:off x="0" y="1292108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B5B767-A1EB-4305-95F5-048AAB27267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593" y="2133685"/>
            <a:ext cx="11146303" cy="1661993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b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228600" indent="-2286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lvl2pPr>
            <a:lvl3pPr marL="574675" indent="-285750">
              <a:lnSpc>
                <a:spcPct val="100000"/>
              </a:lnSpc>
              <a:spcBef>
                <a:spcPts val="600"/>
              </a:spcBef>
              <a:buFont typeface="Segoe UI" panose="020B0502040204020203" pitchFamily="34" charset="0"/>
              <a:buChar char="–"/>
              <a:defRPr/>
            </a:lvl3pPr>
            <a:lvl4pPr marL="803275" indent="-2286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lvl4pPr>
            <a:lvl5pPr marL="1031875" indent="-228600">
              <a:lnSpc>
                <a:spcPct val="100000"/>
              </a:lnSpc>
              <a:spcBef>
                <a:spcPts val="600"/>
              </a:spcBef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E43E2E6-57A6-422F-9F06-C3A6A01014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0049" y="1621811"/>
            <a:ext cx="11146303" cy="46166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accent5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231775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 marL="455613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 marL="739775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 marL="969963" indent="0">
              <a:buNone/>
              <a:defRPr sz="2000" b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</p:spTree>
    <p:extLst>
      <p:ext uri="{BB962C8B-B14F-4D97-AF65-F5344CB8AC3E}">
        <p14:creationId xmlns:p14="http://schemas.microsoft.com/office/powerpoint/2010/main" val="3678357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4E56-C202-4FAE-9321-3E46393F7A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594" y="447924"/>
            <a:ext cx="10515600" cy="646331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1-LINE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481E51-2574-4337-9F42-65C28CF40719}"/>
              </a:ext>
            </a:extLst>
          </p:cNvPr>
          <p:cNvCxnSpPr>
            <a:cxnSpLocks/>
          </p:cNvCxnSpPr>
          <p:nvPr userDrawn="1"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52949B-011B-4A2E-A41F-AFD5F942442E}"/>
              </a:ext>
            </a:extLst>
          </p:cNvPr>
          <p:cNvSpPr txBox="1">
            <a:spLocks/>
          </p:cNvSpPr>
          <p:nvPr userDrawn="1"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CABAD9A-D1D8-40F1-A7EC-EFEB157056F7}"/>
              </a:ext>
            </a:extLst>
          </p:cNvPr>
          <p:cNvCxnSpPr/>
          <p:nvPr/>
        </p:nvCxnSpPr>
        <p:spPr>
          <a:xfrm>
            <a:off x="0" y="1292108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CDA315F5-FEE8-4202-95C3-F9086C29BD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425" y="6445374"/>
            <a:ext cx="401468" cy="3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53000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+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4E56-C202-4FAE-9321-3E46393F7A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594" y="441391"/>
            <a:ext cx="10515600" cy="646331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1-LINE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261924-EE31-4B47-942B-FEE027ACAB78}"/>
              </a:ext>
            </a:extLst>
          </p:cNvPr>
          <p:cNvCxnSpPr/>
          <p:nvPr/>
        </p:nvCxnSpPr>
        <p:spPr>
          <a:xfrm>
            <a:off x="0" y="1285577"/>
            <a:ext cx="12192000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866868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886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7EF57-4EE5-4CB4-977F-DFC643581E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2393" y="353926"/>
            <a:ext cx="11578046" cy="535531"/>
          </a:xfrm>
        </p:spPr>
        <p:txBody>
          <a:bodyPr anchor="t">
            <a:spAutoFit/>
          </a:bodyPr>
          <a:lstStyle>
            <a:lvl1pPr algn="l">
              <a:defRPr sz="3200"/>
            </a:lvl1pPr>
          </a:lstStyle>
          <a:p>
            <a:r>
              <a:rPr lang="en-US" dirty="0"/>
              <a:t>CCSIC Fuel Emissions reduction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41DDB-EB9D-4A61-897E-9CFFEF6E35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2393" y="839733"/>
            <a:ext cx="9144000" cy="461665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SIC Best Practices Webinar | November 12, 2025</a:t>
            </a:r>
          </a:p>
        </p:txBody>
      </p:sp>
      <p:pic>
        <p:nvPicPr>
          <p:cNvPr id="10" name="Picture 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9B927FA7-50A6-4AE8-8F24-1023FFAEDF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394" y="5899007"/>
            <a:ext cx="800562" cy="693234"/>
          </a:xfrm>
          <a:prstGeom prst="rect">
            <a:avLst/>
          </a:prstGeom>
        </p:spPr>
      </p:pic>
      <p:pic>
        <p:nvPicPr>
          <p:cNvPr id="5" name="Picture 4" descr="A tractor in the woods&#10;&#10;AI-generated content may be incorrect.">
            <a:extLst>
              <a:ext uri="{FF2B5EF4-FFF2-40B4-BE49-F238E27FC236}">
                <a16:creationId xmlns:a16="http://schemas.microsoft.com/office/drawing/2014/main" id="{33BE1AC0-5A63-CAD4-4B80-C6E10222CD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62" b="15692"/>
          <a:stretch>
            <a:fillRect/>
          </a:stretch>
        </p:blipFill>
        <p:spPr>
          <a:xfrm>
            <a:off x="0" y="1877627"/>
            <a:ext cx="12192000" cy="498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56773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5B1E53-1FBF-4EFD-900E-B96A0A1F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594" y="357871"/>
            <a:ext cx="10515600" cy="6463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8656F7-70FB-4809-8A67-29791DA7B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594" y="1630998"/>
            <a:ext cx="10515600" cy="148450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480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94" r:id="rId20"/>
    <p:sldLayoutId id="2147483795" r:id="rId21"/>
    <p:sldLayoutId id="2147483796" r:id="rId2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Segoe UI" panose="020B0502040204020203" pitchFamily="34" charset="0"/>
        <a:buChar char="−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FB193-1015-4E39-A7F4-CEF180D82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CCSIC FUEL EMISSIONS REDUCTION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61475-2D0B-452A-B32F-3768489DC9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SIC Best Practices Webinar | November 12, 2025</a:t>
            </a:r>
          </a:p>
        </p:txBody>
      </p:sp>
      <p:pic>
        <p:nvPicPr>
          <p:cNvPr id="5" name="Picture 4" descr="A green logo with a black background&#10;&#10;AI-generated content may be incorrect.">
            <a:extLst>
              <a:ext uri="{FF2B5EF4-FFF2-40B4-BE49-F238E27FC236}">
                <a16:creationId xmlns:a16="http://schemas.microsoft.com/office/drawing/2014/main" id="{4CED4564-B357-671F-8E45-37744D017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60" y="249836"/>
            <a:ext cx="1795276" cy="105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06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45AE52F-E58E-41D7-96DE-31D7B6FBE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3" b="1"/>
          <a:stretch>
            <a:fillRect/>
          </a:stretch>
        </p:blipFill>
        <p:spPr>
          <a:xfrm>
            <a:off x="8497146" y="1325369"/>
            <a:ext cx="3694854" cy="4725152"/>
          </a:xfrm>
          <a:prstGeom prst="rect">
            <a:avLst/>
          </a:prstGeom>
        </p:spPr>
      </p:pic>
      <p:pic>
        <p:nvPicPr>
          <p:cNvPr id="16" name="Picture 15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28F41827-1512-4D1C-B464-505A03EE0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688" y="6454361"/>
            <a:ext cx="346189" cy="2997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B9B97E-8A51-4249-9AA9-4ACD2F270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594" y="597398"/>
            <a:ext cx="11145758" cy="476249"/>
          </a:xfrm>
        </p:spPr>
        <p:txBody>
          <a:bodyPr>
            <a:normAutofit/>
          </a:bodyPr>
          <a:lstStyle/>
          <a:p>
            <a:r>
              <a:rPr lang="en-US" dirty="0"/>
              <a:t>Objective 9. climate smart forestry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A9966-3816-4864-BCA2-702F4B6F95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0594" y="2064590"/>
            <a:ext cx="7674894" cy="184760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accent5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Performance Measure 9.2. Certified Organizations shall individually and/or through cooperative efforts involving SFI Implementation Committees or other partners identify and address opportunities to mitigate the effects associated with its forest operations on climate change.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1F434D-81BF-447D-8BD7-8EA2797B14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0594" y="4072144"/>
            <a:ext cx="7674894" cy="830997"/>
          </a:xfrm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Indicator 9.2.3. Based on best scientific information, Certified Organizations shall develop a program to identify and address greenhouse gas emissions within their operational control.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16C2DE-58EF-4968-9CCE-9FFB4272F53D}"/>
              </a:ext>
            </a:extLst>
          </p:cNvPr>
          <p:cNvCxnSpPr>
            <a:cxnSpLocks/>
          </p:cNvCxnSpPr>
          <p:nvPr/>
        </p:nvCxnSpPr>
        <p:spPr>
          <a:xfrm>
            <a:off x="11620207" y="6475125"/>
            <a:ext cx="0" cy="281517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0119BE25-CBD8-442A-B9BE-1B50AA87ECFD}"/>
              </a:ext>
            </a:extLst>
          </p:cNvPr>
          <p:cNvSpPr txBox="1">
            <a:spLocks/>
          </p:cNvSpPr>
          <p:nvPr/>
        </p:nvSpPr>
        <p:spPr>
          <a:xfrm>
            <a:off x="10855235" y="6499997"/>
            <a:ext cx="742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D6CBE-2439-4E1E-8828-25E7B24F4AB1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 descr="A green logo with a black background&#10;&#10;AI-generated content may be incorrect.">
            <a:extLst>
              <a:ext uri="{FF2B5EF4-FFF2-40B4-BE49-F238E27FC236}">
                <a16:creationId xmlns:a16="http://schemas.microsoft.com/office/drawing/2014/main" id="{D6524C30-73AC-35C8-40AD-B34B68C9CD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526" y="6183679"/>
            <a:ext cx="1225420" cy="71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3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68AE2-F1A6-22AE-EAB9-BF9AD296A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5F1F7-33FD-6F48-8C75-E855B0D3E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593" y="242184"/>
            <a:ext cx="11145758" cy="476249"/>
          </a:xfrm>
        </p:spPr>
        <p:txBody>
          <a:bodyPr>
            <a:normAutofit/>
          </a:bodyPr>
          <a:lstStyle/>
          <a:p>
            <a:r>
              <a:rPr lang="en-US" dirty="0"/>
              <a:t>FUEL EMISSIONS REDUCTION TRAINING PACKAGE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2C83D7F-B827-5545-0ADF-2A7910255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0594" y="718433"/>
            <a:ext cx="11145757" cy="476250"/>
          </a:xfrm>
        </p:spPr>
        <p:txBody>
          <a:bodyPr/>
          <a:lstStyle/>
          <a:p>
            <a:r>
              <a:rPr lang="en-US" dirty="0"/>
              <a:t>Partnership with </a:t>
            </a:r>
            <a:r>
              <a:rPr lang="en-US" dirty="0" err="1"/>
              <a:t>FPInnovations</a:t>
            </a:r>
            <a:endParaRPr lang="en-CA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D860F4-7ACC-FBB2-5A20-9CD9255F7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592" y="1530230"/>
            <a:ext cx="5531877" cy="4016484"/>
          </a:xfrm>
        </p:spPr>
        <p:txBody>
          <a:bodyPr wrap="square">
            <a:spAutoFit/>
          </a:bodyPr>
          <a:lstStyle/>
          <a:p>
            <a:r>
              <a:rPr lang="en-US" dirty="0"/>
              <a:t>Training Module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Share best practices to help contractors and operators improve their performance in terms of fuel efficiency and emissions.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n-lt"/>
              </a:rPr>
              <a:t>Powerpoint</a:t>
            </a:r>
            <a:r>
              <a:rPr lang="en-US" sz="1800" dirty="0">
                <a:latin typeface="+mn-lt"/>
              </a:rPr>
              <a:t> version – can be delivered by anyone, and a recorded version delivered by Dean Caron of </a:t>
            </a:r>
            <a:r>
              <a:rPr lang="en-US" sz="1800" dirty="0" err="1">
                <a:latin typeface="+mn-lt"/>
              </a:rPr>
              <a:t>FPInnovations</a:t>
            </a:r>
            <a:r>
              <a:rPr lang="en-US" sz="1800" dirty="0">
                <a:latin typeface="+mn-lt"/>
              </a:rPr>
              <a:t>.</a:t>
            </a:r>
          </a:p>
          <a:p>
            <a:r>
              <a:rPr lang="en-US" dirty="0"/>
              <a:t>Field Bulletins</a:t>
            </a:r>
          </a:p>
          <a:p>
            <a:pPr lvl="1"/>
            <a:r>
              <a:rPr lang="en-US" dirty="0"/>
              <a:t>One for harvesting operations and one for transportation.</a:t>
            </a:r>
          </a:p>
          <a:p>
            <a:pPr lvl="1"/>
            <a:r>
              <a:rPr lang="en-US" dirty="0"/>
              <a:t>Designed to be quick tailgate session or a resource to keep in machines.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5E9957-5BD4-A4F4-035C-435A92FF0BAE}"/>
              </a:ext>
            </a:extLst>
          </p:cNvPr>
          <p:cNvSpPr/>
          <p:nvPr/>
        </p:nvSpPr>
        <p:spPr>
          <a:xfrm>
            <a:off x="6248400" y="1300071"/>
            <a:ext cx="5943600" cy="48775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5C8AB8-EED3-6229-124B-ED7878E5AA85}"/>
              </a:ext>
            </a:extLst>
          </p:cNvPr>
          <p:cNvSpPr txBox="1"/>
          <p:nvPr/>
        </p:nvSpPr>
        <p:spPr>
          <a:xfrm>
            <a:off x="6564330" y="1670932"/>
            <a:ext cx="53117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Section #1: </a:t>
            </a:r>
            <a:r>
              <a:rPr lang="en-US" dirty="0"/>
              <a:t>Introduction to Fuel Efficiency and Emissions</a:t>
            </a:r>
          </a:p>
          <a:p>
            <a:r>
              <a:rPr lang="en-US" b="1" dirty="0"/>
              <a:t>Section #2: </a:t>
            </a:r>
            <a:r>
              <a:rPr lang="en-US" dirty="0"/>
              <a:t>Fuel and Energy Management</a:t>
            </a:r>
          </a:p>
          <a:p>
            <a:r>
              <a:rPr lang="en-US" b="1" dirty="0"/>
              <a:t>Section #3: </a:t>
            </a:r>
            <a:r>
              <a:rPr lang="en-US" dirty="0"/>
              <a:t>Harvesting Operations – Factors Influencing Fuel Consumption and Emissions</a:t>
            </a:r>
          </a:p>
          <a:p>
            <a:r>
              <a:rPr lang="en-US" b="1" dirty="0"/>
              <a:t>Section #4: </a:t>
            </a:r>
            <a:r>
              <a:rPr lang="en-US" dirty="0"/>
              <a:t>Transportation – Factors Influencing Fuel Consumption and Emissions</a:t>
            </a:r>
          </a:p>
          <a:p>
            <a:r>
              <a:rPr lang="en-US" b="1" dirty="0"/>
              <a:t>Section #5: </a:t>
            </a:r>
            <a:r>
              <a:rPr lang="en-US" dirty="0"/>
              <a:t>Understanding Cost Impacts of Machine Utilization, Productivity, Fuel Costs and Logging Chance</a:t>
            </a:r>
          </a:p>
          <a:p>
            <a:r>
              <a:rPr lang="en-US" b="1" dirty="0"/>
              <a:t>Section #6: </a:t>
            </a:r>
            <a:r>
              <a:rPr lang="en-US" dirty="0"/>
              <a:t>Wrap Up and Key Messages</a:t>
            </a:r>
            <a:endParaRPr lang="en-CA" dirty="0"/>
          </a:p>
        </p:txBody>
      </p:sp>
      <p:pic>
        <p:nvPicPr>
          <p:cNvPr id="15" name="Picture 14" descr="A green logo with a black background&#10;&#10;AI-generated content may be incorrect.">
            <a:extLst>
              <a:ext uri="{FF2B5EF4-FFF2-40B4-BE49-F238E27FC236}">
                <a16:creationId xmlns:a16="http://schemas.microsoft.com/office/drawing/2014/main" id="{E52030B6-5E96-D040-F994-6FCD32527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526" y="6183679"/>
            <a:ext cx="1225420" cy="71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50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4A3FF-2751-6CFC-FAB9-0E512E837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736EE-40F1-FA33-D8EB-E0018D367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FIELD Bulletins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23E068-0809-A5BE-BA63-E1169433CA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Harvesting</a:t>
            </a:r>
          </a:p>
        </p:txBody>
      </p:sp>
      <p:pic>
        <p:nvPicPr>
          <p:cNvPr id="21" name="Picture 20" descr="A green logo with a black background&#10;&#10;AI-generated content may be incorrect.">
            <a:extLst>
              <a:ext uri="{FF2B5EF4-FFF2-40B4-BE49-F238E27FC236}">
                <a16:creationId xmlns:a16="http://schemas.microsoft.com/office/drawing/2014/main" id="{BB173461-7DFF-43B9-FA5F-5FFEC53C6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526" y="6183679"/>
            <a:ext cx="1225420" cy="717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821299-D24A-BF75-0C1C-044C620AA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387" y="1438382"/>
            <a:ext cx="4059258" cy="52627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FEF148-0C5D-F9B4-AE15-3F288269C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6710" y="1438382"/>
            <a:ext cx="4059258" cy="52756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4204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9B97E-8A51-4249-9AA9-4ACD2F270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FIELD Bulletins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A9966-3816-4864-BCA2-702F4B6F95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Transportation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1288500-6EC8-22F2-9B0D-EFAB42E3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422" y="1396296"/>
            <a:ext cx="4129197" cy="53603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D701B9-0EAE-CD70-EDF7-C4F635360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169" y="1407560"/>
            <a:ext cx="4129196" cy="53465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 descr="A green logo with a black background&#10;&#10;AI-generated content may be incorrect.">
            <a:extLst>
              <a:ext uri="{FF2B5EF4-FFF2-40B4-BE49-F238E27FC236}">
                <a16:creationId xmlns:a16="http://schemas.microsoft.com/office/drawing/2014/main" id="{61DD5420-0D7D-01D8-6004-D37232CAD9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526" y="6183679"/>
            <a:ext cx="1225420" cy="71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2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65B6D3-82BD-A864-537D-7006A9E8F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6CB4FC-462A-55A9-3701-35456E5BC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Madelaine.kennedy@weyerhaeuser.com</a:t>
            </a:r>
          </a:p>
        </p:txBody>
      </p:sp>
      <p:pic>
        <p:nvPicPr>
          <p:cNvPr id="2" name="Picture 1" descr="A green logo with a black background&#10;&#10;AI-generated content may be incorrect.">
            <a:extLst>
              <a:ext uri="{FF2B5EF4-FFF2-40B4-BE49-F238E27FC236}">
                <a16:creationId xmlns:a16="http://schemas.microsoft.com/office/drawing/2014/main" id="{798A59D7-5E2E-03F0-F8B2-D78450D96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526" y="6183679"/>
            <a:ext cx="1225420" cy="71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39955"/>
      </p:ext>
    </p:extLst>
  </p:cSld>
  <p:clrMapOvr>
    <a:masterClrMapping/>
  </p:clrMapOvr>
</p:sld>
</file>

<file path=ppt/theme/theme1.xml><?xml version="1.0" encoding="utf-8"?>
<a:theme xmlns:a="http://schemas.openxmlformats.org/drawingml/2006/main" name="WY template 2021">
  <a:themeElements>
    <a:clrScheme name="WY Color Pallet">
      <a:dk1>
        <a:sysClr val="windowText" lastClr="000000"/>
      </a:dk1>
      <a:lt1>
        <a:sysClr val="window" lastClr="FFFFFF"/>
      </a:lt1>
      <a:dk2>
        <a:srgbClr val="016A3A"/>
      </a:dk2>
      <a:lt2>
        <a:srgbClr val="69A323"/>
      </a:lt2>
      <a:accent1>
        <a:srgbClr val="AECE10"/>
      </a:accent1>
      <a:accent2>
        <a:srgbClr val="D4731A"/>
      </a:accent2>
      <a:accent3>
        <a:srgbClr val="EB931D"/>
      </a:accent3>
      <a:accent4>
        <a:srgbClr val="F6C700"/>
      </a:accent4>
      <a:accent5>
        <a:srgbClr val="015779"/>
      </a:accent5>
      <a:accent6>
        <a:srgbClr val="30B5D4"/>
      </a:accent6>
      <a:hlink>
        <a:srgbClr val="3333FF"/>
      </a:hlink>
      <a:folHlink>
        <a:srgbClr val="8E8EC8"/>
      </a:folHlink>
    </a:clrScheme>
    <a:fontScheme name="WY theme fonts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Y template 2021" id="{DA6F3600-87A0-4CD3-88F4-6799E00E8658}" vid="{EE430C9A-5A7F-4496-AB12-96EC60C2B4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3a65fc-e6c4-40fc-8f72-249323cf2418" xsi:nil="true"/>
    <lcf76f155ced4ddcb4097134ff3c332f xmlns="adc271e0-3911-4b57-953b-81db72d79bd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EB90ED7C06F645B73DC3DCD7AA9558" ma:contentTypeVersion="13" ma:contentTypeDescription="Create a new document." ma:contentTypeScope="" ma:versionID="0becf7ac48a19c829918aa6f61878de2">
  <xsd:schema xmlns:xsd="http://www.w3.org/2001/XMLSchema" xmlns:xs="http://www.w3.org/2001/XMLSchema" xmlns:p="http://schemas.microsoft.com/office/2006/metadata/properties" xmlns:ns2="adc271e0-3911-4b57-953b-81db72d79bd5" xmlns:ns3="4e3a65fc-e6c4-40fc-8f72-249323cf2418" targetNamespace="http://schemas.microsoft.com/office/2006/metadata/properties" ma:root="true" ma:fieldsID="330d2bd8178299c2292f275e1b64fdec" ns2:_="" ns3:_="">
    <xsd:import namespace="adc271e0-3911-4b57-953b-81db72d79bd5"/>
    <xsd:import namespace="4e3a65fc-e6c4-40fc-8f72-249323cf24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c271e0-3911-4b57-953b-81db72d79b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98e608b-d0ab-48f3-b255-4358d6ade7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3a65fc-e6c4-40fc-8f72-249323cf241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6415f39-6545-4c40-b84f-2a2debdd6b7d}" ma:internalName="TaxCatchAll" ma:showField="CatchAllData" ma:web="4e3a65fc-e6c4-40fc-8f72-249323cf24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CF0607-5660-41A7-81D5-4377D6906EC5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218e2328-9f8f-4dcf-9df0-a1946bd9bbe3"/>
    <ds:schemaRef ds:uri="9078392f-ee5c-4c95-8cd9-8ff304523b64"/>
    <ds:schemaRef ds:uri="http://schemas.microsoft.com/office/2006/documentManagement/types"/>
    <ds:schemaRef ds:uri="d98bcc46-96bd-4c63-9405-8ff02e9a8724"/>
    <ds:schemaRef ds:uri="http://www.w3.org/XML/1998/namespace"/>
    <ds:schemaRef ds:uri="http://purl.org/dc/dcmitype/"/>
    <ds:schemaRef ds:uri="4e3a65fc-e6c4-40fc-8f72-249323cf2418"/>
    <ds:schemaRef ds:uri="adc271e0-3911-4b57-953b-81db72d79bd5"/>
  </ds:schemaRefs>
</ds:datastoreItem>
</file>

<file path=customXml/itemProps2.xml><?xml version="1.0" encoding="utf-8"?>
<ds:datastoreItem xmlns:ds="http://schemas.openxmlformats.org/officeDocument/2006/customXml" ds:itemID="{CB2805FE-B1D1-4F7A-9BFD-5E6219C18F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8C16D3-CAC8-43BC-B0F6-39F8A1A09A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c271e0-3911-4b57-953b-81db72d79bd5"/>
    <ds:schemaRef ds:uri="4e3a65fc-e6c4-40fc-8f72-249323cf24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WY template 2021</Template>
  <TotalTime>394</TotalTime>
  <Words>245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WY template 2021</vt:lpstr>
      <vt:lpstr>CCSIC FUEL EMISSIONS REDUCTION TRAINING</vt:lpstr>
      <vt:lpstr>Objective 9. climate smart forestry</vt:lpstr>
      <vt:lpstr>FUEL EMISSIONS REDUCTION TRAINING PACKAGE</vt:lpstr>
      <vt:lpstr>FIELD Bulletins</vt:lpstr>
      <vt:lpstr>FIELD Bulletins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Crawford, Jodi</dc:creator>
  <cp:lastModifiedBy>Kennedy, Madelaine</cp:lastModifiedBy>
  <cp:revision>6</cp:revision>
  <dcterms:created xsi:type="dcterms:W3CDTF">2020-07-08T17:35:24Z</dcterms:created>
  <dcterms:modified xsi:type="dcterms:W3CDTF">2026-06-17T16:11:27Z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0x010100B8EB90ED7C06F645B73DC3DCD7AA9558</vt:lpwstr>
  </property>
  <property fmtid="{D5CDD505-2E9C-101B-9397-08002B2CF9AE}" pid="3" name="MediaServiceImageTags">
    <vt:lpwstr/>
  </property>
</Properties>
</file>